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6" r:id="rId4"/>
    <p:sldId id="258" r:id="rId5"/>
    <p:sldId id="259" r:id="rId6"/>
    <p:sldId id="273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7" r:id="rId18"/>
    <p:sldId id="270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8" autoAdjust="0"/>
    <p:restoredTop sz="94737" autoAdjust="0"/>
  </p:normalViewPr>
  <p:slideViewPr>
    <p:cSldViewPr snapToGrid="0" snapToObjects="1">
      <p:cViewPr varScale="1">
        <p:scale>
          <a:sx n="76" d="100"/>
          <a:sy n="76" d="100"/>
        </p:scale>
        <p:origin x="-10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FB0E0-EF6F-AD42-BF80-368CBE446867}" type="datetimeFigureOut">
              <a:rPr lang="en-US" smtClean="0"/>
              <a:pPr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CCA03-D260-2344-B282-4A4B72698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s://www.youtube.com/watch?v=gd3UOqxabuk&amp;index=5&amp;list=PL67D59E476FEBAC62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8916"/>
            <a:ext cx="7772400" cy="1470025"/>
          </a:xfrm>
        </p:spPr>
        <p:txBody>
          <a:bodyPr/>
          <a:lstStyle/>
          <a:p>
            <a:r>
              <a:rPr lang="en-US" dirty="0" smtClean="0"/>
              <a:t>Characteristics of Living Things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387" y="4593283"/>
            <a:ext cx="7909813" cy="2015793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Living vs. Nonliving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Unicellular vs. Multicellular</a:t>
            </a:r>
          </a:p>
          <a:p>
            <a:pPr marL="457200" indent="-457200">
              <a:buFont typeface="Arial"/>
              <a:buChar char="•"/>
            </a:pPr>
            <a:r>
              <a:rPr lang="en-US" sz="3900" b="1" u="sng" dirty="0" smtClean="0"/>
              <a:t>6</a:t>
            </a:r>
            <a:r>
              <a:rPr lang="en-US" dirty="0" smtClean="0"/>
              <a:t> </a:t>
            </a:r>
            <a:r>
              <a:rPr lang="en-US" dirty="0" smtClean="0"/>
              <a:t>Major Characteristics of Living Things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799283"/>
            <a:ext cx="5715000" cy="27940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. </a:t>
            </a:r>
            <a:r>
              <a:rPr lang="en-US" dirty="0" smtClean="0"/>
              <a:t>STIMULUS: </a:t>
            </a:r>
            <a:r>
              <a:rPr lang="en-US" u="sng" dirty="0" smtClean="0"/>
              <a:t>I’m cold!!!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800" dirty="0" smtClean="0"/>
              <a:t>RESPONSE: </a:t>
            </a:r>
            <a:r>
              <a:rPr lang="en-US" sz="3800" u="sng" dirty="0" smtClean="0"/>
              <a:t>Goosebumps and </a:t>
            </a:r>
            <a:r>
              <a:rPr lang="en-US" sz="3800" u="sng" dirty="0" smtClean="0"/>
              <a:t>                 </a:t>
            </a:r>
          </a:p>
          <a:p>
            <a:pPr>
              <a:buNone/>
            </a:pPr>
            <a:r>
              <a:rPr lang="en-US" sz="3800" u="sng" dirty="0"/>
              <a:t> </a:t>
            </a:r>
            <a:r>
              <a:rPr lang="en-US" sz="3800" dirty="0" smtClean="0"/>
              <a:t>                     </a:t>
            </a:r>
            <a:r>
              <a:rPr lang="en-US" sz="3800" u="sng" dirty="0" smtClean="0"/>
              <a:t>chattering teeth. </a:t>
            </a:r>
            <a:endParaRPr lang="en-US" sz="38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2578100" cy="356711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578" y="1417639"/>
            <a:ext cx="4900222" cy="213836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093" y="3556001"/>
            <a:ext cx="2709332" cy="162559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. </a:t>
            </a:r>
            <a:r>
              <a:rPr lang="en-US" dirty="0" smtClean="0"/>
              <a:t>STIMULUS: </a:t>
            </a:r>
            <a:r>
              <a:rPr lang="en-US" u="sng" dirty="0" smtClean="0"/>
              <a:t>Bright light!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600" dirty="0" smtClean="0"/>
              <a:t>RESPONSE: </a:t>
            </a:r>
            <a:r>
              <a:rPr lang="en-US" sz="3600" u="sng" dirty="0" smtClean="0"/>
              <a:t>Pupil becomes smaller.</a:t>
            </a:r>
            <a:endParaRPr lang="en-US" sz="36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0200"/>
            <a:ext cx="3289300" cy="320992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56713"/>
          <a:stretch/>
        </p:blipFill>
        <p:spPr>
          <a:xfrm>
            <a:off x="3730625" y="1889125"/>
            <a:ext cx="5254625" cy="258762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3. </a:t>
            </a:r>
            <a:r>
              <a:rPr lang="en-US" sz="3600" u="sng" dirty="0" smtClean="0">
                <a:solidFill>
                  <a:srgbClr val="FF0000"/>
                </a:solidFill>
              </a:rPr>
              <a:t>HOMEOSTASIS </a:t>
            </a:r>
            <a:r>
              <a:rPr lang="en-US" sz="3600" dirty="0" smtClean="0"/>
              <a:t>is in all living things: “</a:t>
            </a:r>
            <a:r>
              <a:rPr lang="en-US" sz="3600" dirty="0" err="1" smtClean="0"/>
              <a:t>homoios</a:t>
            </a:r>
            <a:r>
              <a:rPr lang="en-US" sz="3600" dirty="0" smtClean="0"/>
              <a:t>” (</a:t>
            </a:r>
            <a:r>
              <a:rPr lang="en-US" sz="3600" u="sng" dirty="0" smtClean="0">
                <a:solidFill>
                  <a:srgbClr val="FF0000"/>
                </a:solidFill>
              </a:rPr>
              <a:t>SAME</a:t>
            </a:r>
            <a:r>
              <a:rPr lang="en-US" sz="3600" dirty="0" smtClean="0"/>
              <a:t>), “stasis” (</a:t>
            </a:r>
            <a:r>
              <a:rPr lang="en-US" sz="3600" u="sng" dirty="0" smtClean="0">
                <a:solidFill>
                  <a:srgbClr val="FF0000"/>
                </a:solidFill>
              </a:rPr>
              <a:t>TO STAND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50" y="1600200"/>
            <a:ext cx="873125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Maintaining </a:t>
            </a:r>
            <a:r>
              <a:rPr lang="en-US" dirty="0" smtClean="0"/>
              <a:t>an organism’s </a:t>
            </a:r>
            <a:r>
              <a:rPr lang="en-US" u="sng" dirty="0" smtClean="0">
                <a:solidFill>
                  <a:srgbClr val="FF0000"/>
                </a:solidFill>
              </a:rPr>
              <a:t>INTERNAL </a:t>
            </a:r>
            <a:r>
              <a:rPr lang="en-US" dirty="0" smtClean="0"/>
              <a:t>conditions, which must stay </a:t>
            </a:r>
            <a:r>
              <a:rPr lang="en-US" u="sng" dirty="0" smtClean="0">
                <a:solidFill>
                  <a:srgbClr val="FF0000"/>
                </a:solidFill>
              </a:rPr>
              <a:t>THE SAME</a:t>
            </a:r>
            <a:r>
              <a:rPr lang="en-US" dirty="0" smtClean="0"/>
              <a:t> to remain alive.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u="sng" dirty="0" smtClean="0"/>
              <a:t>EXAMPLES</a:t>
            </a:r>
            <a:r>
              <a:rPr lang="en-US" dirty="0" smtClean="0"/>
              <a:t>: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Body temperature </a:t>
            </a:r>
            <a:r>
              <a:rPr lang="en-US" dirty="0" smtClean="0"/>
              <a:t>stays at ~98° F (sweat when hot)</a:t>
            </a:r>
          </a:p>
          <a:p>
            <a:r>
              <a:rPr lang="en-US" dirty="0" smtClean="0"/>
              <a:t>Glucose (sugar) levels in body (insulin)</a:t>
            </a:r>
          </a:p>
          <a:p>
            <a:r>
              <a:rPr lang="en-US" dirty="0" smtClean="0"/>
              <a:t>Thirsty when dehydrated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4. Living things use </a:t>
            </a:r>
            <a:r>
              <a:rPr lang="en-US" u="sng" dirty="0" smtClean="0">
                <a:solidFill>
                  <a:srgbClr val="FF0000"/>
                </a:solidFill>
              </a:rPr>
              <a:t>ENERGY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Animals</a:t>
            </a:r>
            <a:r>
              <a:rPr lang="en-US" dirty="0" smtClean="0"/>
              <a:t> and humans must </a:t>
            </a:r>
            <a:r>
              <a:rPr lang="en-US" u="sng" dirty="0" smtClean="0">
                <a:solidFill>
                  <a:srgbClr val="FF0000"/>
                </a:solidFill>
              </a:rPr>
              <a:t>EAT FOOD</a:t>
            </a:r>
            <a:r>
              <a:rPr lang="en-US" dirty="0" smtClean="0"/>
              <a:t> to get the energy they need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Can you think of some different examples?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842" y="3857625"/>
            <a:ext cx="3390900" cy="284816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91" y="3857625"/>
            <a:ext cx="3446878" cy="284816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58988"/>
            <a:ext cx="8229600" cy="5367175"/>
          </a:xfrm>
        </p:spPr>
        <p:txBody>
          <a:bodyPr/>
          <a:lstStyle/>
          <a:p>
            <a:r>
              <a:rPr lang="en-US" b="1" i="1" dirty="0" smtClean="0"/>
              <a:t>Plants</a:t>
            </a:r>
            <a:r>
              <a:rPr lang="en-US" dirty="0" smtClean="0"/>
              <a:t> use energy from the sun for </a:t>
            </a:r>
            <a:r>
              <a:rPr lang="en-US" u="sng" dirty="0" smtClean="0">
                <a:solidFill>
                  <a:srgbClr val="FF0000"/>
                </a:solidFill>
              </a:rPr>
              <a:t>PHOTOSYNTHESIS </a:t>
            </a:r>
            <a:r>
              <a:rPr lang="en-US" dirty="0" smtClean="0"/>
              <a:t>to make their own food (</a:t>
            </a:r>
            <a:r>
              <a:rPr lang="en-US" u="sng" dirty="0" smtClean="0">
                <a:solidFill>
                  <a:srgbClr val="FF0000"/>
                </a:solidFill>
              </a:rPr>
              <a:t>GLUCOSE = SUGAR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4" y="2459707"/>
            <a:ext cx="6111875" cy="4191918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5. Living things </a:t>
            </a:r>
            <a:r>
              <a:rPr lang="en-US" u="sng" dirty="0" smtClean="0">
                <a:solidFill>
                  <a:srgbClr val="FF0000"/>
                </a:solidFill>
              </a:rPr>
              <a:t>GROW AND DEVELOP</a:t>
            </a:r>
            <a:endParaRPr lang="en-US" u="sng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92263"/>
            <a:ext cx="3954922" cy="276053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445000"/>
            <a:ext cx="3954922" cy="223837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875" y="1592263"/>
            <a:ext cx="4397375" cy="509111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Living things </a:t>
            </a:r>
            <a:r>
              <a:rPr lang="en-US" u="sng" dirty="0" smtClean="0">
                <a:solidFill>
                  <a:srgbClr val="FF0000"/>
                </a:solidFill>
              </a:rPr>
              <a:t>REPRODUCE</a:t>
            </a:r>
            <a:endParaRPr lang="en-US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Living things need to reproduce to replace individuals that die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b="1" u="sng" dirty="0" smtClean="0"/>
              <a:t>TWO</a:t>
            </a:r>
            <a:r>
              <a:rPr lang="en-US" u="sng" dirty="0" smtClean="0"/>
              <a:t> types of reproduction</a:t>
            </a:r>
            <a:r>
              <a:rPr lang="en-US" dirty="0" smtClean="0"/>
              <a:t>:</a:t>
            </a:r>
          </a:p>
          <a:p>
            <a:pPr marL="514350" indent="-514350">
              <a:buAutoNum type="arabicPeriod"/>
            </a:pPr>
            <a:r>
              <a:rPr lang="en-US" u="sng" dirty="0" smtClean="0">
                <a:solidFill>
                  <a:srgbClr val="FF0000"/>
                </a:solidFill>
              </a:rPr>
              <a:t>ASEXUAL </a:t>
            </a:r>
            <a:r>
              <a:rPr lang="en-US" dirty="0" smtClean="0"/>
              <a:t>– </a:t>
            </a:r>
          </a:p>
          <a:p>
            <a:pPr marL="514350" indent="-514350">
              <a:buNone/>
            </a:pPr>
            <a:r>
              <a:rPr lang="en-US" dirty="0" smtClean="0"/>
              <a:t>	Reproduction occurs when a parent </a:t>
            </a:r>
            <a:r>
              <a:rPr lang="en-US" u="sng" dirty="0" smtClean="0">
                <a:solidFill>
                  <a:srgbClr val="FF0000"/>
                </a:solidFill>
              </a:rPr>
              <a:t>SPLITS </a:t>
            </a:r>
            <a:r>
              <a:rPr lang="en-US" dirty="0" smtClean="0"/>
              <a:t>into two and makes an exact </a:t>
            </a:r>
            <a:r>
              <a:rPr lang="en-US" u="sng" dirty="0" smtClean="0">
                <a:solidFill>
                  <a:srgbClr val="FF0000"/>
                </a:solidFill>
              </a:rPr>
              <a:t>COPY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of itself.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Asexual Reproduction Examples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7188"/>
          <a:stretch/>
        </p:blipFill>
        <p:spPr>
          <a:xfrm>
            <a:off x="190501" y="1282700"/>
            <a:ext cx="2570054" cy="2971799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8" name="Group 7"/>
          <p:cNvGrpSpPr/>
          <p:nvPr/>
        </p:nvGrpSpPr>
        <p:grpSpPr>
          <a:xfrm>
            <a:off x="190501" y="4524375"/>
            <a:ext cx="4699000" cy="2217181"/>
            <a:chOff x="190501" y="4470400"/>
            <a:chExt cx="4699000" cy="209653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501" y="4470400"/>
              <a:ext cx="4699000" cy="1727200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190501" y="6197600"/>
              <a:ext cx="4699000" cy="369332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Strawberry Plant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54375" y="1282699"/>
            <a:ext cx="5238749" cy="2971800"/>
            <a:chOff x="3254375" y="1282699"/>
            <a:chExt cx="5238749" cy="334113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4375" y="1282699"/>
              <a:ext cx="5238749" cy="2971799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254375" y="4254499"/>
              <a:ext cx="523874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Earthworm</a:t>
              </a:r>
              <a:endParaRPr lang="en-US" dirty="0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4432300"/>
            <a:ext cx="3352800" cy="230925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7286625" y="4524375"/>
            <a:ext cx="120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000000"/>
                </a:solidFill>
              </a:rPr>
              <a:t>Potatoes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10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2. </a:t>
            </a:r>
            <a:r>
              <a:rPr lang="en-US" u="sng" dirty="0" smtClean="0">
                <a:solidFill>
                  <a:srgbClr val="FF0000"/>
                </a:solidFill>
              </a:rPr>
              <a:t>SEXUAL </a:t>
            </a:r>
            <a:r>
              <a:rPr lang="en-US" dirty="0" smtClean="0"/>
              <a:t>– </a:t>
            </a:r>
          </a:p>
          <a:p>
            <a:pPr>
              <a:buFontTx/>
              <a:buChar char="-"/>
            </a:pPr>
            <a:r>
              <a:rPr lang="en-US" dirty="0" smtClean="0"/>
              <a:t>Reproduction requires two </a:t>
            </a:r>
            <a:r>
              <a:rPr lang="en-US" u="sng" dirty="0" smtClean="0">
                <a:solidFill>
                  <a:srgbClr val="FF0000"/>
                </a:solidFill>
              </a:rPr>
              <a:t>PARENTS</a:t>
            </a:r>
            <a:r>
              <a:rPr lang="en-US" dirty="0" smtClean="0"/>
              <a:t>.</a:t>
            </a:r>
          </a:p>
          <a:p>
            <a:pPr>
              <a:buFontTx/>
              <a:buChar char="-"/>
            </a:pPr>
            <a:r>
              <a:rPr lang="en-US" dirty="0" smtClean="0"/>
              <a:t>The new organism has some characteristics from the mother and some from the father</a:t>
            </a:r>
            <a:r>
              <a:rPr lang="en-US" dirty="0" smtClean="0"/>
              <a:t>.</a:t>
            </a:r>
          </a:p>
          <a:p>
            <a:pPr>
              <a:buFontTx/>
              <a:buChar char="-"/>
            </a:pPr>
            <a:r>
              <a:rPr lang="en-US" dirty="0" smtClean="0"/>
              <a:t>Examples: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821" y="3857624"/>
            <a:ext cx="6098785" cy="211137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01625" y="3857625"/>
            <a:ext cx="266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Human sex cells </a:t>
            </a:r>
            <a:r>
              <a:rPr lang="en-US" sz="2800" dirty="0" smtClean="0">
                <a:sym typeface="Wingdings"/>
              </a:rPr>
              <a:t>  </a:t>
            </a:r>
            <a:endParaRPr 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6" y="1270153"/>
            <a:ext cx="8326634" cy="528622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65836" y="444897"/>
            <a:ext cx="877816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Examples of </a:t>
            </a:r>
            <a:r>
              <a:rPr lang="en-US" sz="3200" b="1" u="sng" dirty="0" smtClean="0"/>
              <a:t>sexual</a:t>
            </a:r>
            <a:r>
              <a:rPr lang="en-US" sz="3200" dirty="0" smtClean="0"/>
              <a:t> reproduction continued... 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789966"/>
            <a:ext cx="8474930" cy="52664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1. Living things are made of </a:t>
            </a:r>
            <a:r>
              <a:rPr lang="en-US" u="sng" dirty="0" smtClean="0">
                <a:solidFill>
                  <a:srgbClr val="FF0000"/>
                </a:solidFill>
              </a:rPr>
              <a:t>CELLS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702530" y="1086446"/>
            <a:ext cx="8229600" cy="5072873"/>
          </a:xfrm>
        </p:spPr>
        <p:txBody>
          <a:bodyPr/>
          <a:lstStyle/>
          <a:p>
            <a:pPr marL="514350" indent="-514350"/>
            <a:r>
              <a:rPr lang="en-US" dirty="0" smtClean="0"/>
              <a:t>A </a:t>
            </a:r>
            <a:r>
              <a:rPr lang="en-US" u="sng" dirty="0" smtClean="0">
                <a:solidFill>
                  <a:srgbClr val="FF0000"/>
                </a:solidFill>
              </a:rPr>
              <a:t>CELL </a:t>
            </a:r>
            <a:r>
              <a:rPr lang="en-US" dirty="0" smtClean="0"/>
              <a:t>is the smallest unit of an organism that carries on the functions of </a:t>
            </a:r>
            <a:r>
              <a:rPr lang="en-US" u="sng" dirty="0" smtClean="0">
                <a:solidFill>
                  <a:srgbClr val="FF0000"/>
                </a:solidFill>
              </a:rPr>
              <a:t>LIFE</a:t>
            </a:r>
            <a:r>
              <a:rPr lang="en-US" dirty="0" smtClean="0"/>
              <a:t>.</a:t>
            </a:r>
          </a:p>
          <a:p>
            <a:pPr marL="514350" indent="-51435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374" y="2597454"/>
            <a:ext cx="4602756" cy="38820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32" y="2900491"/>
            <a:ext cx="4086861" cy="339622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Question: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76"/>
            <a:ext cx="8229600" cy="5270500"/>
          </a:xfrm>
        </p:spPr>
        <p:txBody>
          <a:bodyPr>
            <a:normAutofit/>
          </a:bodyPr>
          <a:lstStyle/>
          <a:p>
            <a:r>
              <a:rPr lang="en-US" dirty="0" smtClean="0"/>
              <a:t>What do you have in common with a flower?</a:t>
            </a:r>
          </a:p>
          <a:p>
            <a:pPr>
              <a:buNone/>
            </a:pPr>
            <a:r>
              <a:rPr lang="en-US" dirty="0" smtClean="0"/>
              <a:t>	Describe 3 different ideas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a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Ex: cheek cells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188" t="35472"/>
          <a:stretch/>
        </p:blipFill>
        <p:spPr>
          <a:xfrm>
            <a:off x="2262042" y="2365376"/>
            <a:ext cx="5834208" cy="3903662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69262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0757"/>
            <a:ext cx="8229600" cy="5765407"/>
          </a:xfrm>
        </p:spPr>
        <p:txBody>
          <a:bodyPr/>
          <a:lstStyle/>
          <a:p>
            <a:r>
              <a:rPr lang="en-US" dirty="0" smtClean="0"/>
              <a:t>Some organisms are </a:t>
            </a:r>
            <a:r>
              <a:rPr lang="en-US" i="1" dirty="0" smtClean="0"/>
              <a:t>single</a:t>
            </a:r>
            <a:r>
              <a:rPr lang="en-US" dirty="0" smtClean="0"/>
              <a:t>-celled (</a:t>
            </a:r>
            <a:r>
              <a:rPr lang="en-US" i="1" u="sng" dirty="0" smtClean="0">
                <a:solidFill>
                  <a:srgbClr val="FF0000"/>
                </a:solidFill>
              </a:rPr>
              <a:t>UNI</a:t>
            </a:r>
            <a:r>
              <a:rPr lang="en-US" u="sng" dirty="0" smtClean="0">
                <a:solidFill>
                  <a:srgbClr val="FF0000"/>
                </a:solidFill>
              </a:rPr>
              <a:t>CELLULAR</a:t>
            </a:r>
            <a:r>
              <a:rPr lang="en-US" dirty="0" smtClean="0"/>
              <a:t>).</a:t>
            </a:r>
          </a:p>
          <a:p>
            <a:pPr lvl="1"/>
            <a:r>
              <a:rPr lang="en-US" dirty="0" smtClean="0"/>
              <a:t>The prefix </a:t>
            </a:r>
            <a:r>
              <a:rPr lang="en-US" i="1" dirty="0" err="1" smtClean="0"/>
              <a:t>uni</a:t>
            </a:r>
            <a:r>
              <a:rPr lang="en-US" i="1" dirty="0" smtClean="0"/>
              <a:t> </a:t>
            </a:r>
            <a:r>
              <a:rPr lang="en-US" dirty="0" smtClean="0">
                <a:sym typeface="Wingdings"/>
              </a:rPr>
              <a:t> one; single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809" y="2052696"/>
            <a:ext cx="3523010" cy="308449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082" y="2052696"/>
            <a:ext cx="4602757" cy="308449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66656" y="5363432"/>
            <a:ext cx="8020144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Paramecium, amoeba and euglena can all be found in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pond water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>
                <a:hlinkClick r:id="rId4"/>
              </a:rPr>
              <a:t>The secret life of </a:t>
            </a:r>
            <a:r>
              <a:rPr lang="en-US" sz="2400" dirty="0">
                <a:hlinkClick r:id="rId4"/>
              </a:rPr>
              <a:t>p</a:t>
            </a:r>
            <a:r>
              <a:rPr lang="en-US" sz="2400" dirty="0" smtClean="0">
                <a:hlinkClick r:id="rId4"/>
              </a:rPr>
              <a:t>ond </a:t>
            </a:r>
            <a:r>
              <a:rPr lang="en-US" sz="2400" dirty="0">
                <a:hlinkClick r:id="rId4"/>
              </a:rPr>
              <a:t>w</a:t>
            </a:r>
            <a:r>
              <a:rPr lang="en-US" sz="2400" dirty="0" smtClean="0">
                <a:hlinkClick r:id="rId4"/>
              </a:rPr>
              <a:t>ater</a:t>
            </a:r>
            <a:r>
              <a:rPr lang="en-US" sz="2400" dirty="0" smtClean="0">
                <a:solidFill>
                  <a:schemeClr val="accent5"/>
                </a:solidFill>
                <a:hlinkClick r:id="rId4"/>
              </a:rPr>
              <a:t>!</a:t>
            </a:r>
            <a:endParaRPr lang="en-US" sz="2400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734"/>
            <a:ext cx="8229600" cy="5305217"/>
          </a:xfrm>
        </p:spPr>
        <p:txBody>
          <a:bodyPr/>
          <a:lstStyle/>
          <a:p>
            <a:r>
              <a:rPr lang="en-US" dirty="0" smtClean="0"/>
              <a:t>In MULTICELLULAR organisms (</a:t>
            </a:r>
            <a:r>
              <a:rPr lang="en-US" u="sng" dirty="0" smtClean="0">
                <a:solidFill>
                  <a:srgbClr val="FF0000"/>
                </a:solidFill>
              </a:rPr>
              <a:t>HUMANS</a:t>
            </a:r>
            <a:r>
              <a:rPr lang="en-US" dirty="0" smtClean="0"/>
              <a:t>), different types of cells have different “jobs”.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54835"/>
            <a:ext cx="7572375" cy="474916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MULTICELLULAR ORGANISMS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001" y="1316626"/>
            <a:ext cx="3009900" cy="304392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50" y="1316625"/>
            <a:ext cx="2554331" cy="304392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50" y="4539792"/>
            <a:ext cx="3187700" cy="221358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9068" y="4539792"/>
            <a:ext cx="2713075" cy="221358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5176" y="4539792"/>
            <a:ext cx="2670250" cy="221660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t="4005" b="5187"/>
          <a:stretch/>
        </p:blipFill>
        <p:spPr>
          <a:xfrm>
            <a:off x="6013122" y="1316625"/>
            <a:ext cx="2962304" cy="3043921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258292" y="1417638"/>
            <a:ext cx="858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DOG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19743" y="1416149"/>
            <a:ext cx="1570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SEA SPONGE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652" y="6297583"/>
            <a:ext cx="1077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SEQUOIA</a:t>
            </a:r>
            <a:endParaRPr 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40870" y="6297583"/>
            <a:ext cx="17684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TOMATO PLANT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1679" y="6307072"/>
            <a:ext cx="1039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HUMAN</a:t>
            </a:r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Living things </a:t>
            </a:r>
            <a:r>
              <a:rPr lang="en-US" u="sng" dirty="0" smtClean="0">
                <a:solidFill>
                  <a:srgbClr val="FF0000"/>
                </a:solidFill>
              </a:rPr>
              <a:t>RESPOND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Living things react/respond to changes in the environment.</a:t>
            </a:r>
          </a:p>
          <a:p>
            <a:r>
              <a:rPr lang="en-US" dirty="0" smtClean="0"/>
              <a:t>Anything that causes some change in an organism is called a </a:t>
            </a:r>
            <a:r>
              <a:rPr lang="en-US" u="sng" dirty="0" smtClean="0">
                <a:solidFill>
                  <a:srgbClr val="FF0000"/>
                </a:solidFill>
              </a:rPr>
              <a:t>STIMULUS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EXAMPLES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   </a:t>
            </a:r>
            <a:r>
              <a:rPr lang="en-US" i="1" dirty="0" smtClean="0"/>
              <a:t>Directions</a:t>
            </a:r>
            <a:r>
              <a:rPr lang="en-US" dirty="0" smtClean="0"/>
              <a:t>: fill in the table on your </a:t>
            </a:r>
            <a:r>
              <a:rPr lang="en-US" dirty="0" err="1" smtClean="0"/>
              <a:t>noteguide</a:t>
            </a:r>
            <a:r>
              <a:rPr lang="en-US" dirty="0" smtClean="0"/>
              <a:t> with the following examples A-D.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</a:t>
            </a:r>
            <a:r>
              <a:rPr lang="en-US" dirty="0" smtClean="0"/>
              <a:t>. </a:t>
            </a:r>
            <a:r>
              <a:rPr lang="en-US" dirty="0" smtClean="0"/>
              <a:t>STIMULUS: </a:t>
            </a:r>
            <a:r>
              <a:rPr lang="en-US" u="sng" dirty="0" smtClean="0"/>
              <a:t>Light shines on the plant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7925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RESPONSE</a:t>
            </a:r>
            <a:r>
              <a:rPr lang="en-US" dirty="0" smtClean="0"/>
              <a:t>: </a:t>
            </a:r>
            <a:r>
              <a:rPr lang="en-US" u="sng" dirty="0" smtClean="0"/>
              <a:t>The plant bends towards the </a:t>
            </a:r>
            <a:r>
              <a:rPr lang="en-US" u="sng" dirty="0" smtClean="0"/>
              <a:t> 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   </a:t>
            </a:r>
            <a:r>
              <a:rPr lang="en-US" u="sng" dirty="0" smtClean="0"/>
              <a:t>light</a:t>
            </a:r>
            <a:endParaRPr lang="en-US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887338" cy="359092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538" y="1600200"/>
            <a:ext cx="4619482" cy="359092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. </a:t>
            </a:r>
            <a:r>
              <a:rPr lang="en-US" dirty="0" smtClean="0"/>
              <a:t>STIMULUS: </a:t>
            </a:r>
            <a:r>
              <a:rPr lang="en-US" u="sng" dirty="0" smtClean="0"/>
              <a:t>I’m hungry!!!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75" y="1600200"/>
            <a:ext cx="8937625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800" dirty="0" smtClean="0"/>
              <a:t>          RESPONSE</a:t>
            </a:r>
            <a:r>
              <a:rPr lang="en-US" sz="4800" dirty="0" smtClean="0"/>
              <a:t>: </a:t>
            </a:r>
            <a:endParaRPr lang="en-US" sz="4800" dirty="0" smtClean="0"/>
          </a:p>
          <a:p>
            <a:pPr>
              <a:buNone/>
            </a:pPr>
            <a:r>
              <a:rPr lang="en-US" sz="4800" dirty="0" smtClean="0"/>
              <a:t>          </a:t>
            </a:r>
            <a:r>
              <a:rPr lang="en-US" sz="4800" u="sng" dirty="0" smtClean="0"/>
              <a:t>Your </a:t>
            </a:r>
            <a:r>
              <a:rPr lang="en-US" sz="4800" u="sng" dirty="0" err="1" smtClean="0"/>
              <a:t>stomach“</a:t>
            </a:r>
            <a:r>
              <a:rPr lang="en-US" sz="4800" u="sng" dirty="0" err="1" smtClean="0"/>
              <a:t>growls</a:t>
            </a:r>
            <a:r>
              <a:rPr lang="en-US" sz="4800" u="sng" dirty="0" smtClean="0"/>
              <a:t>”.</a:t>
            </a:r>
            <a:endParaRPr lang="en-US" sz="48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562" t="10405" r="7812" b="16251"/>
          <a:stretch/>
        </p:blipFill>
        <p:spPr>
          <a:xfrm>
            <a:off x="457200" y="1306513"/>
            <a:ext cx="3905250" cy="334511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8453" r="5063" b="5247"/>
          <a:stretch/>
        </p:blipFill>
        <p:spPr>
          <a:xfrm>
            <a:off x="4781550" y="1306512"/>
            <a:ext cx="3905250" cy="334511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434</Words>
  <Application>Microsoft Macintosh PowerPoint</Application>
  <PresentationFormat>On-screen Show (4:3)</PresentationFormat>
  <Paragraphs>99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Characteristics of Living Things </vt:lpstr>
      <vt:lpstr>1. Living things are made of CELLS. </vt:lpstr>
      <vt:lpstr>Example of a Cell</vt:lpstr>
      <vt:lpstr>PowerPoint Presentation</vt:lpstr>
      <vt:lpstr>PowerPoint Presentation</vt:lpstr>
      <vt:lpstr>MULTICELLULAR ORGANISMS</vt:lpstr>
      <vt:lpstr>2. Living things RESPOND.</vt:lpstr>
      <vt:lpstr>A. STIMULUS: Light shines on the plant</vt:lpstr>
      <vt:lpstr>B. STIMULUS: I’m hungry!!!</vt:lpstr>
      <vt:lpstr>C. STIMULUS: I’m cold!!!</vt:lpstr>
      <vt:lpstr>D. STIMULUS: Bright light!</vt:lpstr>
      <vt:lpstr>3. HOMEOSTASIS is in all living things: “homoios” (SAME), “stasis” (TO STAND)</vt:lpstr>
      <vt:lpstr>4. Living things use ENERGY</vt:lpstr>
      <vt:lpstr>PowerPoint Presentation</vt:lpstr>
      <vt:lpstr>5. Living things GROW AND DEVELOP</vt:lpstr>
      <vt:lpstr>6. Living things REPRODUCE</vt:lpstr>
      <vt:lpstr>Asexual Reproduction Examples</vt:lpstr>
      <vt:lpstr>PowerPoint Presentation</vt:lpstr>
      <vt:lpstr>PowerPoint Presentation</vt:lpstr>
      <vt:lpstr>Final Question:</vt:lpstr>
    </vt:vector>
  </TitlesOfParts>
  <Company>East Greenwich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Living Things </dc:title>
  <dc:creator>Science Faculty</dc:creator>
  <cp:lastModifiedBy>Jillian Boisse</cp:lastModifiedBy>
  <cp:revision>21</cp:revision>
  <dcterms:created xsi:type="dcterms:W3CDTF">2011-11-15T22:19:26Z</dcterms:created>
  <dcterms:modified xsi:type="dcterms:W3CDTF">2014-10-30T03:00:38Z</dcterms:modified>
</cp:coreProperties>
</file>